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Nunito"/>
      <p:regular r:id="rId32"/>
      <p:bold r:id="rId33"/>
      <p:italic r:id="rId34"/>
      <p:boldItalic r:id="rId35"/>
    </p:embeddedFont>
    <p:embeddedFont>
      <p:font typeface="Maven Pro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FB5D0C2-0F7C-4C99-9AE4-62C006D5F641}">
  <a:tblStyle styleId="{6FB5D0C2-0F7C-4C99-9AE4-62C006D5F6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Nunito-bold.fntdata"/><Relationship Id="rId10" Type="http://schemas.openxmlformats.org/officeDocument/2006/relationships/slide" Target="slides/slide4.xml"/><Relationship Id="rId32" Type="http://schemas.openxmlformats.org/officeDocument/2006/relationships/font" Target="fonts/Nunito-regular.fntdata"/><Relationship Id="rId13" Type="http://schemas.openxmlformats.org/officeDocument/2006/relationships/slide" Target="slides/slide7.xml"/><Relationship Id="rId35" Type="http://schemas.openxmlformats.org/officeDocument/2006/relationships/font" Target="fonts/Nunito-boldItalic.fntdata"/><Relationship Id="rId12" Type="http://schemas.openxmlformats.org/officeDocument/2006/relationships/slide" Target="slides/slide6.xml"/><Relationship Id="rId34" Type="http://schemas.openxmlformats.org/officeDocument/2006/relationships/font" Target="fonts/Nunito-italic.fntdata"/><Relationship Id="rId15" Type="http://schemas.openxmlformats.org/officeDocument/2006/relationships/slide" Target="slides/slide9.xml"/><Relationship Id="rId37" Type="http://schemas.openxmlformats.org/officeDocument/2006/relationships/font" Target="fonts/MavenPro-bold.fntdata"/><Relationship Id="rId14" Type="http://schemas.openxmlformats.org/officeDocument/2006/relationships/slide" Target="slides/slide8.xml"/><Relationship Id="rId36" Type="http://schemas.openxmlformats.org/officeDocument/2006/relationships/font" Target="fonts/MavenPro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d4af20244d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d4af20244d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d4af20244d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d4af20244d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d4af20244d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d4af20244d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d4af20244d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d4af20244d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d4af20244d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d4af20244d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d4af20244d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d4af20244d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d4af20244d_1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d4af20244d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d4af20244d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d4af20244d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d7633765f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d7633765f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d4af20244d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d4af20244d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d4af20244d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d4af20244d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d4af20244d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d4af20244d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d4af20244d_1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d4af20244d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d4af20244d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d4af20244d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d4af20244d_0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d4af20244d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d4af20244d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d4af20244d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d4af20244d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d4af20244d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d4af20244d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d4af20244d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d4af20244d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d4af20244d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d4af20244d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d4af20244d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4af20244d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4af20244d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d4af20244d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d4af20244d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d4af20244d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d4af20244d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d4af20244d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d4af20244d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ref3@illinois.ed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icap.sustainability.illinois.edu/files/project/2634/2015iCAPweb.pdf" TargetMode="External"/><Relationship Id="rId4" Type="http://schemas.openxmlformats.org/officeDocument/2006/relationships/hyperlink" Target="https://icap.sustainability.illinois.edu/files/project/5293/iCAP-2020-FINAL-WEB.pdf" TargetMode="External"/><Relationship Id="rId11" Type="http://schemas.openxmlformats.org/officeDocument/2006/relationships/hyperlink" Target="https://www.energy.gov/ne/downloads/ultimate-fast-facts-guide-nuclear-energy" TargetMode="External"/><Relationship Id="rId10" Type="http://schemas.openxmlformats.org/officeDocument/2006/relationships/hyperlink" Target="https://icap.sustainability.illinois.edu/project/solar-farm-20" TargetMode="External"/><Relationship Id="rId12" Type="http://schemas.openxmlformats.org/officeDocument/2006/relationships/hyperlink" Target="https://twitter.com/govnuclear/status/1282822874865242117" TargetMode="External"/><Relationship Id="rId9" Type="http://schemas.openxmlformats.org/officeDocument/2006/relationships/hyperlink" Target="https://fs.illinois.edu/docs/default-source/utilities-energy/solar-farm-project-fact-sheet_with-faqs_104171bbba4c36b8160c2ad00ff2500358aeb.pdf?sfvrsn=813ac4ea_0" TargetMode="External"/><Relationship Id="rId5" Type="http://schemas.openxmlformats.org/officeDocument/2006/relationships/hyperlink" Target="https://fs.illinois.edu/services/utilities-energy/production/abbott-power-plant" TargetMode="External"/><Relationship Id="rId6" Type="http://schemas.openxmlformats.org/officeDocument/2006/relationships/hyperlink" Target="https://fs.illinois.edu/docs/default-source/utilities-energy/abbottbrofinal.pdf?sfvrsn=90b1f9ea_4" TargetMode="External"/><Relationship Id="rId7" Type="http://schemas.openxmlformats.org/officeDocument/2006/relationships/hyperlink" Target="https://icap.sustainability.illinois.edu/files/project/2235/RailSplitter-Wind%20Farm-9.6.16.pdf" TargetMode="External"/><Relationship Id="rId8" Type="http://schemas.openxmlformats.org/officeDocument/2006/relationships/hyperlink" Target="https://fs.illinois.edu/services/utilities-energy/production/renewable-energy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large.stanford.edu/courses/2010/ph240/sun1/" TargetMode="External"/><Relationship Id="rId4" Type="http://schemas.openxmlformats.org/officeDocument/2006/relationships/hyperlink" Target="https://www.ornl.gov/news/new-class-cobalt-free-cathodes-could-enhance-energy-density-next-gen-lithium-ion-batteries" TargetMode="External"/><Relationship Id="rId5" Type="http://schemas.openxmlformats.org/officeDocument/2006/relationships/hyperlink" Target="https://relionbattery.com/blog/the-seven-top-uses-for-rechargeable-lithium-ion-batteries" TargetMode="External"/><Relationship Id="rId6" Type="http://schemas.openxmlformats.org/officeDocument/2006/relationships/hyperlink" Target="https://en.wikipedia.org/wiki/Lithium-ion_battery#Battery_life" TargetMode="External"/><Relationship Id="rId7" Type="http://schemas.openxmlformats.org/officeDocument/2006/relationships/hyperlink" Target="https://www.tesla.com/videos/powerpack-hornsdale?redirect=no" TargetMode="External"/><Relationship Id="rId8" Type="http://schemas.openxmlformats.org/officeDocument/2006/relationships/hyperlink" Target="https://www.ideals.illinois.edu/handle/2142/109439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487100" y="558850"/>
            <a:ext cx="5000400" cy="29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Renewable sources, nuclear power, and energy storage alternatives to reduce UIUC Campus CO2 emissions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432850" y="3683100"/>
            <a:ext cx="4782900" cy="10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Roberto Fairhurst Agosta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ref3@illinois.edu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NPRE 498 - Energy Storage - Spring 2021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University of Illinois at Urbana-Champaign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2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Electrolysis [16]</a:t>
            </a:r>
            <a:endParaRPr/>
          </a:p>
        </p:txBody>
      </p:sp>
      <p:sp>
        <p:nvSpPr>
          <p:cNvPr id="338" name="Google Shape;338;p22"/>
          <p:cNvSpPr txBox="1"/>
          <p:nvPr>
            <p:ph idx="1" type="body"/>
          </p:nvPr>
        </p:nvSpPr>
        <p:spPr>
          <a:xfrm>
            <a:off x="5129600" y="1157050"/>
            <a:ext cx="3601200" cy="39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Commercial use since 1890.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Most common technologies: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Alkaline-based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Proton exchange membrane (PEM)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Solid Oxide (SOEC)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Low temperature electrolysis (LTE)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High temperature electrolysis (HTE)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Equation: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𝚫H = </a:t>
            </a:r>
            <a:r>
              <a:rPr lang="en"/>
              <a:t>𝚫G + T𝚫S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𝚫H: </a:t>
            </a:r>
            <a:r>
              <a:rPr lang="en"/>
              <a:t>Specific</a:t>
            </a:r>
            <a:r>
              <a:rPr lang="en" sz="1300"/>
              <a:t> </a:t>
            </a:r>
            <a:r>
              <a:rPr lang="en"/>
              <a:t>total energy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𝚫G: Specific electrical energy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T𝚫S: Specific thermal energy</a:t>
            </a:r>
            <a:endParaRPr/>
          </a:p>
        </p:txBody>
      </p:sp>
      <p:pic>
        <p:nvPicPr>
          <p:cNvPr id="339" name="Google Shape;3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476025"/>
            <a:ext cx="4824801" cy="3007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3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0 - Business as usual</a:t>
            </a:r>
            <a:endParaRPr/>
          </a:p>
        </p:txBody>
      </p:sp>
      <p:sp>
        <p:nvSpPr>
          <p:cNvPr id="345" name="Google Shape;345;p23"/>
          <p:cNvSpPr txBox="1"/>
          <p:nvPr>
            <p:ph idx="1" type="body"/>
          </p:nvPr>
        </p:nvSpPr>
        <p:spPr>
          <a:xfrm>
            <a:off x="276350" y="2260700"/>
            <a:ext cx="3860100" cy="15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35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350"/>
              <a:t>We will focus in a summer month (</a:t>
            </a:r>
            <a:r>
              <a:rPr lang="en" sz="5350"/>
              <a:t>June</a:t>
            </a:r>
            <a:r>
              <a:rPr lang="en" sz="5350"/>
              <a:t>) and a winter month (January)</a:t>
            </a:r>
            <a:endParaRPr sz="5350"/>
          </a:p>
          <a:p>
            <a:pPr indent="-3135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350"/>
              <a:t>Data available from F&amp;S per request [17]</a:t>
            </a:r>
            <a:endParaRPr sz="5350"/>
          </a:p>
          <a:p>
            <a:pPr indent="-3135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350"/>
              <a:t>Abbott: </a:t>
            </a:r>
            <a:r>
              <a:rPr lang="en" sz="5350"/>
              <a:t>0.26 tCO2/MW(th)h [1-2]</a:t>
            </a:r>
            <a:endParaRPr sz="5350"/>
          </a:p>
          <a:p>
            <a:pPr indent="-3135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350"/>
              <a:t>Imports: </a:t>
            </a:r>
            <a:r>
              <a:rPr lang="en" sz="5350"/>
              <a:t>0.825 tCO2/MWh [1-2]</a:t>
            </a:r>
            <a:endParaRPr sz="53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3"/>
          <p:cNvSpPr/>
          <p:nvPr/>
        </p:nvSpPr>
        <p:spPr>
          <a:xfrm>
            <a:off x="4296000" y="1322550"/>
            <a:ext cx="1344900" cy="66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47" name="Google Shape;347;p23"/>
          <p:cNvSpPr txBox="1"/>
          <p:nvPr/>
        </p:nvSpPr>
        <p:spPr>
          <a:xfrm>
            <a:off x="4583450" y="1440600"/>
            <a:ext cx="95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Wind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8" name="Google Shape;348;p23"/>
          <p:cNvSpPr/>
          <p:nvPr/>
        </p:nvSpPr>
        <p:spPr>
          <a:xfrm>
            <a:off x="4296000" y="2121750"/>
            <a:ext cx="1344900" cy="66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49" name="Google Shape;349;p23"/>
          <p:cNvSpPr txBox="1"/>
          <p:nvPr/>
        </p:nvSpPr>
        <p:spPr>
          <a:xfrm>
            <a:off x="4583450" y="2239800"/>
            <a:ext cx="95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Solar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0" name="Google Shape;350;p23"/>
          <p:cNvSpPr/>
          <p:nvPr/>
        </p:nvSpPr>
        <p:spPr>
          <a:xfrm>
            <a:off x="4296000" y="2920950"/>
            <a:ext cx="1344900" cy="66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51" name="Google Shape;351;p23"/>
          <p:cNvSpPr txBox="1"/>
          <p:nvPr/>
        </p:nvSpPr>
        <p:spPr>
          <a:xfrm>
            <a:off x="4583450" y="3039000"/>
            <a:ext cx="95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Abbott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2" name="Google Shape;352;p23"/>
          <p:cNvSpPr/>
          <p:nvPr/>
        </p:nvSpPr>
        <p:spPr>
          <a:xfrm>
            <a:off x="4296000" y="3720150"/>
            <a:ext cx="1344900" cy="667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353" name="Google Shape;353;p23"/>
          <p:cNvSpPr txBox="1"/>
          <p:nvPr/>
        </p:nvSpPr>
        <p:spPr>
          <a:xfrm>
            <a:off x="4583450" y="3838200"/>
            <a:ext cx="95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unito"/>
                <a:ea typeface="Nunito"/>
                <a:cs typeface="Nunito"/>
                <a:sym typeface="Nunito"/>
              </a:rPr>
              <a:t>Import</a:t>
            </a:r>
            <a:endParaRPr sz="1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54" name="Google Shape;354;p23"/>
          <p:cNvSpPr/>
          <p:nvPr/>
        </p:nvSpPr>
        <p:spPr>
          <a:xfrm>
            <a:off x="6852350" y="2431350"/>
            <a:ext cx="1605900" cy="7392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3"/>
          <p:cNvSpPr txBox="1"/>
          <p:nvPr/>
        </p:nvSpPr>
        <p:spPr>
          <a:xfrm>
            <a:off x="7174950" y="2519425"/>
            <a:ext cx="1047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Nunito"/>
                <a:ea typeface="Nunito"/>
                <a:cs typeface="Nunito"/>
                <a:sym typeface="Nunito"/>
              </a:rPr>
              <a:t>Demand</a:t>
            </a:r>
            <a:endParaRPr sz="1500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56" name="Google Shape;356;p23"/>
          <p:cNvCxnSpPr/>
          <p:nvPr/>
        </p:nvCxnSpPr>
        <p:spPr>
          <a:xfrm>
            <a:off x="5723050" y="1651100"/>
            <a:ext cx="1242300" cy="729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7" name="Google Shape;357;p23"/>
          <p:cNvCxnSpPr/>
          <p:nvPr/>
        </p:nvCxnSpPr>
        <p:spPr>
          <a:xfrm flipH="1" rot="10800000">
            <a:off x="5723050" y="3242450"/>
            <a:ext cx="1232100" cy="809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8" name="Google Shape;358;p23"/>
          <p:cNvCxnSpPr/>
          <p:nvPr/>
        </p:nvCxnSpPr>
        <p:spPr>
          <a:xfrm>
            <a:off x="5735500" y="2446775"/>
            <a:ext cx="993600" cy="189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9" name="Google Shape;359;p23"/>
          <p:cNvCxnSpPr/>
          <p:nvPr/>
        </p:nvCxnSpPr>
        <p:spPr>
          <a:xfrm flipH="1" rot="10800000">
            <a:off x="5785250" y="2995975"/>
            <a:ext cx="903000" cy="262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4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0 - Results</a:t>
            </a:r>
            <a:endParaRPr/>
          </a:p>
        </p:txBody>
      </p:sp>
      <p:pic>
        <p:nvPicPr>
          <p:cNvPr id="365" name="Google Shape;3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50" y="1839225"/>
            <a:ext cx="4107525" cy="2845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1673" y="1839225"/>
            <a:ext cx="4107525" cy="284799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67" name="Google Shape;367;p24"/>
          <p:cNvGraphicFramePr/>
          <p:nvPr/>
        </p:nvGraphicFramePr>
        <p:xfrm>
          <a:off x="4571538" y="296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{6FB5D0C2-0F7C-4C99-9AE4-62C006D5F641}</a:tableStyleId>
              </a:tblPr>
              <a:tblGrid>
                <a:gridCol w="1219875"/>
                <a:gridCol w="994025"/>
                <a:gridCol w="1230150"/>
                <a:gridCol w="983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r>
                        <a:rPr baseline="30000" lang="en"/>
                        <a:t>3</a:t>
                      </a:r>
                      <a:r>
                        <a:rPr lang="en"/>
                        <a:t> MT CO</a:t>
                      </a:r>
                      <a:r>
                        <a:rPr baseline="-25000" lang="en" sz="1300"/>
                        <a:t>2</a:t>
                      </a:r>
                      <a:endParaRPr baseline="-25000"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Abbott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Imports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Winter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6.6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8.5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15.1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Summer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16.7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21.5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5"/>
          <p:cNvSpPr txBox="1"/>
          <p:nvPr>
            <p:ph type="title"/>
          </p:nvPr>
        </p:nvSpPr>
        <p:spPr>
          <a:xfrm>
            <a:off x="511700" y="77925"/>
            <a:ext cx="44871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1</a:t>
            </a:r>
            <a:endParaRPr/>
          </a:p>
        </p:txBody>
      </p:sp>
      <p:sp>
        <p:nvSpPr>
          <p:cNvPr id="373" name="Google Shape;373;p25"/>
          <p:cNvSpPr txBox="1"/>
          <p:nvPr>
            <p:ph idx="1" type="body"/>
          </p:nvPr>
        </p:nvSpPr>
        <p:spPr>
          <a:xfrm>
            <a:off x="123950" y="1669350"/>
            <a:ext cx="4239900" cy="23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98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750"/>
              <a:t>Dispatch model</a:t>
            </a:r>
            <a:endParaRPr sz="5750"/>
          </a:p>
          <a:p>
            <a:pPr indent="-31988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750"/>
              <a:t>Wind and Solar</a:t>
            </a:r>
            <a:endParaRPr sz="5750"/>
          </a:p>
          <a:p>
            <a:pPr indent="-31988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750"/>
              <a:t>Storage</a:t>
            </a:r>
            <a:endParaRPr sz="5750"/>
          </a:p>
          <a:p>
            <a:pPr indent="-31988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750"/>
              <a:t>Abbott</a:t>
            </a:r>
            <a:endParaRPr sz="5750"/>
          </a:p>
          <a:p>
            <a:pPr indent="-31988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750"/>
              <a:t>Import</a:t>
            </a:r>
            <a:endParaRPr sz="5750"/>
          </a:p>
          <a:p>
            <a:pPr indent="-3198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750"/>
              <a:t>Increase in Wind and Solar capacity</a:t>
            </a:r>
            <a:endParaRPr sz="5750"/>
          </a:p>
          <a:p>
            <a:pPr indent="-3198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750"/>
              <a:t>Net Demand (ND) = Demand - Wind - Solar</a:t>
            </a:r>
            <a:endParaRPr sz="5750"/>
          </a:p>
          <a:p>
            <a:pPr indent="-3198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750"/>
              <a:t>Necessity for storage mechanisms</a:t>
            </a:r>
            <a:endParaRPr sz="575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7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7975" y="728700"/>
            <a:ext cx="4487100" cy="3690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1 - Results</a:t>
            </a:r>
            <a:endParaRPr/>
          </a:p>
        </p:txBody>
      </p:sp>
      <p:pic>
        <p:nvPicPr>
          <p:cNvPr id="380" name="Google Shape;3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2900" y="1602175"/>
            <a:ext cx="4354150" cy="301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850" y="1602175"/>
            <a:ext cx="4354150" cy="301686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26"/>
          <p:cNvSpPr txBox="1"/>
          <p:nvPr/>
        </p:nvSpPr>
        <p:spPr>
          <a:xfrm>
            <a:off x="1490175" y="793175"/>
            <a:ext cx="670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Capacity increase by 10, Wind: 100.5 MW, Solar: 46.8 MW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7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1 - Results</a:t>
            </a:r>
            <a:endParaRPr/>
          </a:p>
        </p:txBody>
      </p:sp>
      <p:pic>
        <p:nvPicPr>
          <p:cNvPr id="388" name="Google Shape;3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1725" y="701700"/>
            <a:ext cx="3290276" cy="214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7924" y="2937521"/>
            <a:ext cx="3504799" cy="2053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83700" y="701700"/>
            <a:ext cx="3290276" cy="21496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8175" y="2937512"/>
            <a:ext cx="3504799" cy="2053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8"/>
          <p:cNvSpPr txBox="1"/>
          <p:nvPr>
            <p:ph type="title"/>
          </p:nvPr>
        </p:nvSpPr>
        <p:spPr>
          <a:xfrm>
            <a:off x="511700" y="77925"/>
            <a:ext cx="34179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2</a:t>
            </a:r>
            <a:endParaRPr/>
          </a:p>
        </p:txBody>
      </p:sp>
      <p:sp>
        <p:nvSpPr>
          <p:cNvPr id="397" name="Google Shape;397;p28"/>
          <p:cNvSpPr txBox="1"/>
          <p:nvPr>
            <p:ph idx="1" type="body"/>
          </p:nvPr>
        </p:nvSpPr>
        <p:spPr>
          <a:xfrm>
            <a:off x="200300" y="1384450"/>
            <a:ext cx="4293900" cy="3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98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750"/>
              <a:t>Dispatch model</a:t>
            </a:r>
            <a:endParaRPr sz="5750"/>
          </a:p>
          <a:p>
            <a:pPr indent="-31988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750"/>
              <a:t>Wind and Solar</a:t>
            </a:r>
            <a:endParaRPr sz="5750"/>
          </a:p>
          <a:p>
            <a:pPr indent="-31988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750"/>
              <a:t>Nuclear Reactor</a:t>
            </a:r>
            <a:endParaRPr sz="5750"/>
          </a:p>
          <a:p>
            <a:pPr indent="-31988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750"/>
              <a:t>Storage</a:t>
            </a:r>
            <a:endParaRPr sz="5750"/>
          </a:p>
          <a:p>
            <a:pPr indent="-31988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750"/>
              <a:t>Abbott</a:t>
            </a:r>
            <a:endParaRPr sz="5750"/>
          </a:p>
          <a:p>
            <a:pPr indent="-31988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5750"/>
              <a:t>Import</a:t>
            </a:r>
            <a:endParaRPr sz="5750"/>
          </a:p>
          <a:p>
            <a:pPr indent="-3198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750"/>
              <a:t>Increase in Wind and Solar capacity</a:t>
            </a:r>
            <a:endParaRPr sz="5750"/>
          </a:p>
          <a:p>
            <a:pPr indent="-3198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750"/>
              <a:t>Increase in Reactor Capacity</a:t>
            </a:r>
            <a:endParaRPr sz="5750"/>
          </a:p>
          <a:p>
            <a:pPr indent="-3135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350"/>
              <a:t>Net Demand (ND) = Demand - Wind - Solar - Reactor</a:t>
            </a:r>
            <a:endParaRPr sz="5350"/>
          </a:p>
          <a:p>
            <a:pPr indent="-31988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750"/>
              <a:t>Necessity for storage mechanisms</a:t>
            </a:r>
            <a:endParaRPr sz="5750"/>
          </a:p>
          <a:p>
            <a:pPr indent="-313531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350"/>
              <a:t>HTE at 3.5 MPa</a:t>
            </a:r>
            <a:endParaRPr sz="53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98" name="Google Shape;39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200" y="797050"/>
            <a:ext cx="4487100" cy="3690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9"/>
          <p:cNvSpPr txBox="1"/>
          <p:nvPr>
            <p:ph type="title"/>
          </p:nvPr>
        </p:nvSpPr>
        <p:spPr>
          <a:xfrm>
            <a:off x="511700" y="77925"/>
            <a:ext cx="34179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2 (2)</a:t>
            </a:r>
            <a:endParaRPr/>
          </a:p>
        </p:txBody>
      </p:sp>
      <p:sp>
        <p:nvSpPr>
          <p:cNvPr id="404" name="Google Shape;404;p29"/>
          <p:cNvSpPr txBox="1"/>
          <p:nvPr>
            <p:ph idx="1" type="body"/>
          </p:nvPr>
        </p:nvSpPr>
        <p:spPr>
          <a:xfrm>
            <a:off x="5379700" y="1540350"/>
            <a:ext cx="3417900" cy="26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</a:t>
            </a:r>
            <a:r>
              <a:rPr lang="en" sz="1200"/>
              <a:t>E</a:t>
            </a:r>
            <a:r>
              <a:rPr lang="en" sz="1500"/>
              <a:t> = 𝜼 𝛽 P</a:t>
            </a:r>
            <a:r>
              <a:rPr lang="en" sz="1200"/>
              <a:t>TH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</a:t>
            </a:r>
            <a:r>
              <a:rPr lang="en" sz="1200"/>
              <a:t>EH2</a:t>
            </a:r>
            <a:r>
              <a:rPr lang="en" sz="1500"/>
              <a:t> = 𝜼 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𝛄 (1 - </a:t>
            </a:r>
            <a:r>
              <a:rPr lang="en" sz="1500"/>
              <a:t>𝛽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en" sz="1500"/>
              <a:t>P</a:t>
            </a:r>
            <a:r>
              <a:rPr lang="en" sz="1200"/>
              <a:t>TH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</a:t>
            </a:r>
            <a:r>
              <a:rPr lang="en" sz="1200"/>
              <a:t>TH2</a:t>
            </a:r>
            <a:r>
              <a:rPr lang="en" sz="1500"/>
              <a:t> = (1 - 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𝛄</a:t>
            </a:r>
            <a:r>
              <a:rPr lang="en" sz="1500"/>
              <a:t>) (1 - 𝛽) P</a:t>
            </a:r>
            <a:r>
              <a:rPr lang="en" sz="1200"/>
              <a:t>TH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𝜼 = 𝜼(T</a:t>
            </a:r>
            <a:r>
              <a:rPr lang="en" sz="1200"/>
              <a:t>o</a:t>
            </a:r>
            <a:r>
              <a:rPr lang="en" sz="1500"/>
              <a:t>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𝜼: conversion efficiency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</a:t>
            </a:r>
            <a:r>
              <a:rPr lang="en"/>
              <a:t>o</a:t>
            </a:r>
            <a:r>
              <a:rPr lang="en" sz="1500"/>
              <a:t>: reactor outlet temperature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𝛽 = P</a:t>
            </a:r>
            <a:r>
              <a:rPr lang="en" sz="1200"/>
              <a:t>E</a:t>
            </a:r>
            <a:r>
              <a:rPr lang="en" sz="1500"/>
              <a:t>/𝜼 / (</a:t>
            </a:r>
            <a:r>
              <a:rPr lang="en" sz="1500"/>
              <a:t>P</a:t>
            </a:r>
            <a:r>
              <a:rPr lang="en" sz="1200"/>
              <a:t>E</a:t>
            </a:r>
            <a:r>
              <a:rPr lang="en" sz="1500"/>
              <a:t>/𝜼 + P</a:t>
            </a:r>
            <a:r>
              <a:rPr lang="en" sz="1200"/>
              <a:t>TH2</a:t>
            </a:r>
            <a:r>
              <a:rPr lang="en" sz="1500"/>
              <a:t>/(1-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𝛄</a:t>
            </a:r>
            <a:r>
              <a:rPr lang="en" sz="1500"/>
              <a:t>))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𝛄</a:t>
            </a:r>
            <a:r>
              <a:rPr lang="en" sz="1500"/>
              <a:t> =P</a:t>
            </a:r>
            <a:r>
              <a:rPr lang="en" sz="1200"/>
              <a:t>EH2</a:t>
            </a:r>
            <a:r>
              <a:rPr lang="en" sz="1500"/>
              <a:t>/𝜼 / (P</a:t>
            </a:r>
            <a:r>
              <a:rPr lang="en" sz="1200"/>
              <a:t>EH2</a:t>
            </a:r>
            <a:r>
              <a:rPr lang="en" sz="1500"/>
              <a:t>/𝜼 + P</a:t>
            </a:r>
            <a:r>
              <a:rPr lang="en" sz="1200"/>
              <a:t>TH2</a:t>
            </a:r>
            <a:r>
              <a:rPr lang="en" sz="1500"/>
              <a:t>)</a:t>
            </a:r>
            <a:endParaRPr sz="1500"/>
          </a:p>
        </p:txBody>
      </p:sp>
      <p:pic>
        <p:nvPicPr>
          <p:cNvPr id="405" name="Google Shape;4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458225"/>
            <a:ext cx="4320047" cy="22654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06" name="Google Shape;406;p29"/>
          <p:cNvGraphicFramePr/>
          <p:nvPr/>
        </p:nvGraphicFramePr>
        <p:xfrm>
          <a:off x="1128650" y="390441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{6FB5D0C2-0F7C-4C99-9AE4-62C006D5F641}</a:tableStyleId>
              </a:tblPr>
              <a:tblGrid>
                <a:gridCol w="901350"/>
                <a:gridCol w="847475"/>
                <a:gridCol w="874425"/>
                <a:gridCol w="874425"/>
              </a:tblGrid>
              <a:tr h="365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𝛄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</a:t>
                      </a:r>
                      <a:r>
                        <a:rPr lang="en" sz="900"/>
                        <a:t>EH2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</a:t>
                      </a:r>
                      <a:r>
                        <a:rPr lang="en" sz="900"/>
                        <a:t>TH2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365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LTE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≠ 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365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HTE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(0-1)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≠ 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≠ 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0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2 - Results</a:t>
            </a:r>
            <a:endParaRPr/>
          </a:p>
        </p:txBody>
      </p:sp>
      <p:pic>
        <p:nvPicPr>
          <p:cNvPr id="412" name="Google Shape;41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200" y="1434400"/>
            <a:ext cx="4383473" cy="2915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00" y="1434388"/>
            <a:ext cx="4383473" cy="2915174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0"/>
          <p:cNvSpPr txBox="1"/>
          <p:nvPr/>
        </p:nvSpPr>
        <p:spPr>
          <a:xfrm>
            <a:off x="1490175" y="793175"/>
            <a:ext cx="708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Capacity increase by 10, Wind: 100.5 MW, Solar: 46.8 MW, Reactor: 10 MWth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1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2 - Results - Summer</a:t>
            </a:r>
            <a:endParaRPr/>
          </a:p>
        </p:txBody>
      </p:sp>
      <p:pic>
        <p:nvPicPr>
          <p:cNvPr id="420" name="Google Shape;4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350" y="1442775"/>
            <a:ext cx="4371451" cy="2855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1550" y="1442775"/>
            <a:ext cx="4371451" cy="2855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36350" y="818575"/>
            <a:ext cx="7360500" cy="3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Propose electricity generation alternatives for decreasing CO2 emissions on UIUC campus.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Objective </a:t>
            </a:r>
            <a:r>
              <a:rPr lang="en" sz="1400"/>
              <a:t>aligned</a:t>
            </a:r>
            <a:r>
              <a:rPr lang="en" sz="1400"/>
              <a:t> with Illinois Climate Action Plan (iCAP) objectives.</a:t>
            </a:r>
            <a:endParaRPr sz="14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Understand the components of UIUC campus grid.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Determine current CO2 emissions in two representative months of the year.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Calculate CO2 emissions for </a:t>
            </a:r>
            <a:r>
              <a:rPr lang="en" sz="1500"/>
              <a:t>different</a:t>
            </a:r>
            <a:r>
              <a:rPr lang="en" sz="1500"/>
              <a:t> </a:t>
            </a:r>
            <a:r>
              <a:rPr lang="en" sz="1500"/>
              <a:t>scenarios</a:t>
            </a:r>
            <a:r>
              <a:rPr lang="en" sz="1500"/>
              <a:t>, including: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Increase in </a:t>
            </a:r>
            <a:r>
              <a:rPr b="1" lang="en" sz="1400"/>
              <a:t>wind</a:t>
            </a:r>
            <a:r>
              <a:rPr lang="en" sz="1400"/>
              <a:t> generation capacity.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Increase in </a:t>
            </a:r>
            <a:r>
              <a:rPr b="1" lang="en" sz="1400"/>
              <a:t>solar</a:t>
            </a:r>
            <a:r>
              <a:rPr lang="en" sz="1400"/>
              <a:t> generation capacity.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Addition of a </a:t>
            </a:r>
            <a:r>
              <a:rPr b="1" lang="en" sz="1400"/>
              <a:t>nuclear reactor </a:t>
            </a:r>
            <a:r>
              <a:rPr lang="en" sz="1400"/>
              <a:t> to UIUC campus grid.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Compare different electricity storage alternatives.</a:t>
            </a:r>
            <a:endParaRPr sz="1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2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2 - Results - Winter</a:t>
            </a:r>
            <a:endParaRPr/>
          </a:p>
        </p:txBody>
      </p:sp>
      <p:pic>
        <p:nvPicPr>
          <p:cNvPr id="427" name="Google Shape;42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58225"/>
            <a:ext cx="4368225" cy="285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8" name="Google Shape;42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5050" y="1448088"/>
            <a:ext cx="4318572" cy="2874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3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434" name="Google Shape;434;p33"/>
          <p:cNvSpPr txBox="1"/>
          <p:nvPr>
            <p:ph idx="1" type="body"/>
          </p:nvPr>
        </p:nvSpPr>
        <p:spPr>
          <a:xfrm>
            <a:off x="1300625" y="645000"/>
            <a:ext cx="7685400" cy="42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UIUC campus grid is a good example of a diverse microgrid.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Winter CO2 emissions are lower to Summer CO2 emissions.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Total demand is lower as well.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Future work may include the same analysis using February dataset.</a:t>
            </a:r>
            <a:endParaRPr sz="14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Decreasing</a:t>
            </a:r>
            <a:r>
              <a:rPr lang="en" sz="1500"/>
              <a:t> the imported electricity considerably reduces CO2 emissions.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Abbott steam production may limit max electric capacity.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Increase in renewables capacity linearly decreases CO2 emissions if no </a:t>
            </a:r>
            <a:r>
              <a:rPr lang="en" sz="1500"/>
              <a:t>storage</a:t>
            </a:r>
            <a:r>
              <a:rPr lang="en" sz="1500"/>
              <a:t> mechanism is needed.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Scenario 1, increasing </a:t>
            </a:r>
            <a:r>
              <a:rPr lang="en" sz="1500"/>
              <a:t>wind and </a:t>
            </a:r>
            <a:r>
              <a:rPr lang="en" sz="1500"/>
              <a:t>solar capacity requires: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Battery of around 70 MW.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Hydrogen plant that can support 1400 kg/h.</a:t>
            </a:r>
            <a:endParaRPr sz="14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Larger reactor capacities reduce further the CO2 emissions.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Larger reactor outlet temperature increases storage efficiency.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HTE-H2 production is limited by the size of the reactor, secondary method required.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Li-ion is the most efficient storage mechanism.</a:t>
            </a:r>
            <a:endParaRPr sz="1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4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440" name="Google Shape;440;p34"/>
          <p:cNvSpPr txBox="1"/>
          <p:nvPr>
            <p:ph idx="1" type="body"/>
          </p:nvPr>
        </p:nvSpPr>
        <p:spPr>
          <a:xfrm>
            <a:off x="1224425" y="1635600"/>
            <a:ext cx="68424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 would like to thank Sam Dotson and Lucas Woodrich for putting together most of the data that was used in this work.</a:t>
            </a:r>
            <a:endParaRPr sz="1400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This research was performed using funding received from the DOE Office of Nuclear Energy’s University Program (Project 20-19693, DE-NE0008972) ’Evaluation of micro-reactor requirements and performance in an existing well-characterized micro-grid’.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5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446" name="Google Shape;446;p35"/>
          <p:cNvSpPr txBox="1"/>
          <p:nvPr>
            <p:ph idx="1" type="body"/>
          </p:nvPr>
        </p:nvSpPr>
        <p:spPr>
          <a:xfrm>
            <a:off x="1371600" y="825450"/>
            <a:ext cx="7395000" cy="3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[1] - </a:t>
            </a:r>
            <a:r>
              <a:rPr lang="en" sz="4400" u="sng">
                <a:solidFill>
                  <a:srgbClr val="00000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https://icap.sustainability.illinois.edu/files/project/2634/2015iCAPweb.pdf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[2] - </a:t>
            </a:r>
            <a:r>
              <a:rPr lang="en" sz="4400" u="sng">
                <a:solidFill>
                  <a:srgbClr val="00000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https://icap.sustainability.illinois.edu/files/project/5293/iCAP-2020-FINAL-WEB.pdf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[3] - </a:t>
            </a:r>
            <a:r>
              <a:rPr lang="en" sz="4400" u="sng">
                <a:solidFill>
                  <a:srgbClr val="00000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https://fs.illinois.edu/services/utilities-energy/production/abbott-power-plant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[4] -</a:t>
            </a:r>
            <a:r>
              <a:rPr lang="en" sz="4400">
                <a:solidFill>
                  <a:srgbClr val="000000"/>
                </a:solidFill>
              </a:rPr>
              <a:t> </a:t>
            </a:r>
            <a:r>
              <a:rPr lang="en" sz="4400" u="sng">
                <a:solidFill>
                  <a:srgbClr val="000000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https://fs.illinois.edu/docs/default-source/utilities-energy/abbottbrofinal.pdf?sfvrsn=90b1f9ea_4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[5] - </a:t>
            </a:r>
            <a:r>
              <a:rPr lang="en" sz="4400" u="sng">
                <a:solidFill>
                  <a:schemeClr val="hlink"/>
                </a:solidFill>
                <a:hlinkClick r:id="rId7"/>
              </a:rPr>
              <a:t>https://icap.sustainability.illinois.edu/files/project/2235/RailSplitter-Wind%20Farm-9.6.16.pdf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[6] - </a:t>
            </a:r>
            <a:r>
              <a:rPr lang="en" sz="4400" u="sng">
                <a:solidFill>
                  <a:srgbClr val="000000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https://fs.illinois.edu/services/utilities-energy/production/renewable-energy</a:t>
            </a:r>
            <a:endParaRPr sz="4400" u="sng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[7] -</a:t>
            </a:r>
            <a:r>
              <a:rPr lang="en" sz="4400" u="sng">
                <a:solidFill>
                  <a:srgbClr val="000000"/>
                </a:solidFill>
              </a:rPr>
              <a:t> </a:t>
            </a:r>
            <a:r>
              <a:rPr lang="en" sz="4400" u="sng">
                <a:solidFill>
                  <a:schemeClr val="hlink"/>
                </a:solidFill>
                <a:hlinkClick r:id="rId9"/>
              </a:rPr>
              <a:t>https://fs.illinois.edu/docs/default-source/utilities-energy/solar-farm-project-fact-sheet_with-faqs_104171bbba4c36b8160c2ad00ff2500358aeb.pdf?sfvrsn=813ac4ea_0</a:t>
            </a:r>
            <a:endParaRPr sz="4400" u="sng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[8] - </a:t>
            </a:r>
            <a:r>
              <a:rPr lang="en" sz="4400" u="sng">
                <a:solidFill>
                  <a:schemeClr val="hlink"/>
                </a:solidFill>
                <a:hlinkClick r:id="rId10"/>
              </a:rPr>
              <a:t>https://icap.sustainability.illinois.edu/project/solar-farm-20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[9] - </a:t>
            </a:r>
            <a:r>
              <a:rPr lang="en" sz="4400" u="sng">
                <a:solidFill>
                  <a:schemeClr val="hlink"/>
                </a:solidFill>
                <a:hlinkClick r:id="rId11"/>
              </a:rPr>
              <a:t>https://www.energy.gov/ne/downloads/ultimate-fast-facts-guide-nuclear-energy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</a:rPr>
              <a:t>[10] - </a:t>
            </a:r>
            <a:r>
              <a:rPr lang="en" sz="4400" u="sng">
                <a:solidFill>
                  <a:schemeClr val="hlink"/>
                </a:solidFill>
                <a:hlinkClick r:id="rId12"/>
              </a:rPr>
              <a:t>https://twitter.com/govnuclear/status/1282822874865242117</a:t>
            </a:r>
            <a:endParaRPr sz="4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6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(2)</a:t>
            </a:r>
            <a:endParaRPr/>
          </a:p>
        </p:txBody>
      </p:sp>
      <p:sp>
        <p:nvSpPr>
          <p:cNvPr id="452" name="Google Shape;452;p36"/>
          <p:cNvSpPr txBox="1"/>
          <p:nvPr>
            <p:ph idx="1" type="body"/>
          </p:nvPr>
        </p:nvSpPr>
        <p:spPr>
          <a:xfrm>
            <a:off x="1292700" y="834150"/>
            <a:ext cx="7691100" cy="34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000000"/>
                </a:solidFill>
              </a:rPr>
              <a:t>[11] - </a:t>
            </a:r>
            <a:r>
              <a:rPr lang="en" sz="5200" u="sng">
                <a:solidFill>
                  <a:schemeClr val="hlink"/>
                </a:solidFill>
                <a:hlinkClick r:id="rId3"/>
              </a:rPr>
              <a:t>http://large.stanford.edu/courses/2010/ph240/sun1/</a:t>
            </a:r>
            <a:endParaRPr sz="5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000000"/>
                </a:solidFill>
              </a:rPr>
              <a:t>[12] - </a:t>
            </a:r>
            <a:r>
              <a:rPr lang="en" sz="5200" u="sng">
                <a:solidFill>
                  <a:schemeClr val="hlink"/>
                </a:solidFill>
                <a:hlinkClick r:id="rId4"/>
              </a:rPr>
              <a:t>https://www.ornl.gov/news/new-class-cobalt-free-cathodes-could-enhance-energy-density-next-gen-lithium-ion-batteries</a:t>
            </a:r>
            <a:endParaRPr sz="5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000000"/>
                </a:solidFill>
              </a:rPr>
              <a:t>[13] - </a:t>
            </a:r>
            <a:r>
              <a:rPr lang="en" sz="5200" u="sng">
                <a:solidFill>
                  <a:schemeClr val="hlink"/>
                </a:solidFill>
                <a:hlinkClick r:id="rId5"/>
              </a:rPr>
              <a:t>https://relionbattery.com/blog/the-seven-top-uses-for-rechargeable-lithium-ion-batteries</a:t>
            </a:r>
            <a:endParaRPr sz="5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000000"/>
                </a:solidFill>
              </a:rPr>
              <a:t>[14] - </a:t>
            </a:r>
            <a:r>
              <a:rPr lang="en" sz="5200" u="sng">
                <a:solidFill>
                  <a:schemeClr val="hlink"/>
                </a:solidFill>
                <a:hlinkClick r:id="rId6"/>
              </a:rPr>
              <a:t>https://en.wikipedia.org/wiki/Lithium-ion_battery#Battery_life</a:t>
            </a:r>
            <a:endParaRPr sz="5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000000"/>
                </a:solidFill>
              </a:rPr>
              <a:t>[15] - </a:t>
            </a:r>
            <a:r>
              <a:rPr lang="en" sz="5200" u="sng">
                <a:solidFill>
                  <a:schemeClr val="hlink"/>
                </a:solidFill>
                <a:hlinkClick r:id="rId7"/>
              </a:rPr>
              <a:t>https://www.tesla.com/videos/powerpack-hornsdale?redirect=no</a:t>
            </a:r>
            <a:endParaRPr sz="5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000000"/>
                </a:solidFill>
              </a:rPr>
              <a:t>[16] - Fairhurst-Agosta R. MULTI-PHYSICS AND TECHNICAL ANALYSIS OF HIGH-TEMPERATURE GAS-COOLED REACTORS FOR HYDROGEN PRODUCTION. MS Thesis. University of Illinois at Urbana-Champaign. 2020. </a:t>
            </a:r>
            <a:r>
              <a:rPr lang="en" sz="5200" u="sng">
                <a:solidFill>
                  <a:schemeClr val="hlink"/>
                </a:solidFill>
                <a:hlinkClick r:id="rId8"/>
              </a:rPr>
              <a:t>https://www.ideals.illinois.edu/handle/2142/109439</a:t>
            </a:r>
            <a:endParaRPr sz="5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200">
                <a:solidFill>
                  <a:srgbClr val="000000"/>
                </a:solidFill>
              </a:rPr>
              <a:t>[17] - UIUC F&amp;S. Private Communications. 2019. 2020.</a:t>
            </a:r>
            <a:endParaRPr sz="5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7"/>
          <p:cNvSpPr txBox="1"/>
          <p:nvPr>
            <p:ph type="title"/>
          </p:nvPr>
        </p:nvSpPr>
        <p:spPr>
          <a:xfrm>
            <a:off x="715900" y="1498875"/>
            <a:ext cx="7030500" cy="21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Thank you!</a:t>
            </a:r>
            <a:endParaRPr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Questions?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iCAP [1]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260425" y="796875"/>
            <a:ext cx="7622100" cy="37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American College and University Presidents’ Climate Commitment (2008)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Become carbon neutral as soon as possible, no later than 2050.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Development of the iCAP (2010)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Comprehensive roadmap toward a sustainable campus.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iCAP list of goals, objectives, and potential strategies for several topical areas: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Energy Conservation and Building Standards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 u="sng"/>
              <a:t>Energy generation</a:t>
            </a:r>
            <a:r>
              <a:rPr lang="en" sz="1400"/>
              <a:t>, Purchasing, and Distribution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Transportation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Water and Stormwater usage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Purchasing, Waste, and Recycling (Zero Waste)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Agriculture, Land Use, Food, and Sequestration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UIUC Campus Grid [2]</a:t>
            </a:r>
            <a:endParaRPr/>
          </a:p>
        </p:txBody>
      </p:sp>
      <p:pic>
        <p:nvPicPr>
          <p:cNvPr id="296" name="Google Shape;2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075" y="734075"/>
            <a:ext cx="5745124" cy="3797624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16"/>
          <p:cNvSpPr txBox="1"/>
          <p:nvPr/>
        </p:nvSpPr>
        <p:spPr>
          <a:xfrm>
            <a:off x="2858750" y="4607900"/>
            <a:ext cx="498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Figure. FY19 Electricity generation distribution.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ABBOTT Power Plant [3-4]</a:t>
            </a:r>
            <a:endParaRPr/>
          </a:p>
        </p:txBody>
      </p:sp>
      <p:sp>
        <p:nvSpPr>
          <p:cNvPr id="303" name="Google Shape;303;p17"/>
          <p:cNvSpPr txBox="1"/>
          <p:nvPr>
            <p:ph idx="1" type="body"/>
          </p:nvPr>
        </p:nvSpPr>
        <p:spPr>
          <a:xfrm>
            <a:off x="-75925" y="1513300"/>
            <a:ext cx="4697100" cy="32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1539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8"/>
              <a:t>Built in 1941.</a:t>
            </a:r>
            <a:endParaRPr sz="1608"/>
          </a:p>
          <a:p>
            <a:pPr indent="-31539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8"/>
              <a:t>Supplies 70-75% of the campus energy demand.</a:t>
            </a:r>
            <a:endParaRPr sz="1608"/>
          </a:p>
          <a:p>
            <a:pPr indent="-31539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8"/>
              <a:t>Types of energy sources:</a:t>
            </a:r>
            <a:endParaRPr sz="1608"/>
          </a:p>
          <a:p>
            <a:pPr indent="-31043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16"/>
              <a:t>Two gas turbines (natural gas or fuel oil)</a:t>
            </a:r>
            <a:endParaRPr sz="1516"/>
          </a:p>
          <a:p>
            <a:pPr indent="-31043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16"/>
              <a:t>Three gas-fired boilers (natural gas or fuel oil)</a:t>
            </a:r>
            <a:endParaRPr sz="1516"/>
          </a:p>
          <a:p>
            <a:pPr indent="-31043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16"/>
              <a:t>Three coal-fired boilers</a:t>
            </a:r>
            <a:endParaRPr sz="1516"/>
          </a:p>
          <a:p>
            <a:pPr indent="-31539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8"/>
              <a:t>Cogeneration facility: steam and electricity</a:t>
            </a:r>
            <a:endParaRPr sz="1608"/>
          </a:p>
          <a:p>
            <a:pPr indent="-31146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35"/>
              <a:t>High-pressure steam spins a turbine to drive a generator and produce electricity.</a:t>
            </a:r>
            <a:endParaRPr sz="1535"/>
          </a:p>
          <a:p>
            <a:pPr indent="-31146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35"/>
              <a:t>Low-pressure exhaust steam for space heating, water heating, and space cooling.</a:t>
            </a:r>
            <a:endParaRPr sz="1535"/>
          </a:p>
          <a:p>
            <a:pPr indent="-31146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35"/>
              <a:t>Electrical capacity 85 MW.</a:t>
            </a:r>
            <a:endParaRPr sz="1535"/>
          </a:p>
          <a:p>
            <a:pPr indent="-3114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35"/>
              <a:t>Free tours.</a:t>
            </a:r>
            <a:endParaRPr sz="153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1050" y="1513300"/>
            <a:ext cx="4435125" cy="295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Rail Splitter Wind Farm [5-6]</a:t>
            </a:r>
            <a:endParaRPr/>
          </a:p>
        </p:txBody>
      </p:sp>
      <p:sp>
        <p:nvSpPr>
          <p:cNvPr id="310" name="Google Shape;310;p18"/>
          <p:cNvSpPr txBox="1"/>
          <p:nvPr>
            <p:ph idx="1" type="body"/>
          </p:nvPr>
        </p:nvSpPr>
        <p:spPr>
          <a:xfrm>
            <a:off x="4572000" y="1461525"/>
            <a:ext cx="4158900" cy="30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Operation began in 2009.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Located in Tazewell and Logan Counties.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Power output: 100.5 MW.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67 turbines of 1.5 MW.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Power purchase agreement: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November 2016 - October 2026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8.6% of the total wind generation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925" y="777063"/>
            <a:ext cx="2703808" cy="376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Solar Farm 1.0 [7-8]</a:t>
            </a:r>
            <a:endParaRPr/>
          </a:p>
        </p:txBody>
      </p:sp>
      <p:sp>
        <p:nvSpPr>
          <p:cNvPr id="317" name="Google Shape;317;p19"/>
          <p:cNvSpPr txBox="1"/>
          <p:nvPr>
            <p:ph idx="1" type="body"/>
          </p:nvPr>
        </p:nvSpPr>
        <p:spPr>
          <a:xfrm>
            <a:off x="296850" y="1795600"/>
            <a:ext cx="3601200" cy="31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Operation began in 2015.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Power output: 4.68 MWac.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Total modules: 18,867.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Land usage: 20.8 acres.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Power purchase agreement: 2015-2025.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Solar Farm 2.0: 12.32 MWdc, 54 acres.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318" name="Google Shape;3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8050" y="921625"/>
            <a:ext cx="4824802" cy="361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0"/>
          <p:cNvSpPr txBox="1"/>
          <p:nvPr>
            <p:ph type="title"/>
          </p:nvPr>
        </p:nvSpPr>
        <p:spPr>
          <a:xfrm>
            <a:off x="511700" y="77925"/>
            <a:ext cx="82191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20"/>
              <a:t>Small Modular Reactors and Microreactors [9-10]</a:t>
            </a:r>
            <a:endParaRPr sz="2620"/>
          </a:p>
        </p:txBody>
      </p:sp>
      <p:sp>
        <p:nvSpPr>
          <p:cNvPr id="324" name="Google Shape;324;p20"/>
          <p:cNvSpPr txBox="1"/>
          <p:nvPr>
            <p:ph idx="1" type="body"/>
          </p:nvPr>
        </p:nvSpPr>
        <p:spPr>
          <a:xfrm>
            <a:off x="5282000" y="1658175"/>
            <a:ext cx="36012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UIUC </a:t>
            </a:r>
            <a:r>
              <a:rPr lang="en"/>
              <a:t>Grid demand &lt; 80 MW.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Limited on-site preparation requirements.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Factory-fabricated components.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Components shipped out to generation site.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Black starts and islanding operation mode.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Passive safety systems, minimizing electrical parts.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465750"/>
            <a:ext cx="4824800" cy="3035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1"/>
          <p:cNvSpPr txBox="1"/>
          <p:nvPr>
            <p:ph type="title"/>
          </p:nvPr>
        </p:nvSpPr>
        <p:spPr>
          <a:xfrm>
            <a:off x="511700" y="7792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Li-ion Batteries [11-15]</a:t>
            </a:r>
            <a:endParaRPr/>
          </a:p>
        </p:txBody>
      </p:sp>
      <p:sp>
        <p:nvSpPr>
          <p:cNvPr id="331" name="Google Shape;331;p21"/>
          <p:cNvSpPr txBox="1"/>
          <p:nvPr>
            <p:ph idx="1" type="body"/>
          </p:nvPr>
        </p:nvSpPr>
        <p:spPr>
          <a:xfrm>
            <a:off x="81625" y="1497325"/>
            <a:ext cx="4348800" cy="34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Charge-Discharge Efficiency: 80-90%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Rechargeable battery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First prototype developed in 1985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High energy density and low self-discharge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Can cause explosions and fires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Capacity fading over hundreds to thousands of cycles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Applications: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Portable Power Packs: Laptops and cellphones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Electric Vehicles (EVs)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Uninterruptible Power Supply (UPS): computers, communication technology, medical technology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Solar power storage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World largest Li-ion: 150 MW</a:t>
            </a:r>
            <a:endParaRPr sz="1400"/>
          </a:p>
        </p:txBody>
      </p:sp>
      <p:pic>
        <p:nvPicPr>
          <p:cNvPr id="332" name="Google Shape;3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8300" y="1767350"/>
            <a:ext cx="4348800" cy="27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